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sldIdLst>
    <p:sldId id="305" r:id="rId5"/>
    <p:sldId id="306" r:id="rId6"/>
    <p:sldId id="307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9E7BF"/>
    <a:srgbClr val="BBDD83"/>
    <a:srgbClr val="307098"/>
    <a:srgbClr val="3A7B7E"/>
    <a:srgbClr val="E5F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19" autoAdjust="0"/>
  </p:normalViewPr>
  <p:slideViewPr>
    <p:cSldViewPr>
      <p:cViewPr>
        <p:scale>
          <a:sx n="101" d="100"/>
          <a:sy n="101" d="100"/>
        </p:scale>
        <p:origin x="-642" y="-18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3302AB09-A3C3-4E4E-B958-02B8C71DA3EB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997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131062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114658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84263"/>
            <a:ext cx="2055813" cy="50450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84263"/>
            <a:ext cx="6019800" cy="50450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3795081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163" y="1084263"/>
            <a:ext cx="7770812" cy="7651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610717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002271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187346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285084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376889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343350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27479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190537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160435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</p:spTree>
    <p:extLst>
      <p:ext uri="{BB962C8B-B14F-4D97-AF65-F5344CB8AC3E}">
        <p14:creationId xmlns:p14="http://schemas.microsoft.com/office/powerpoint/2010/main" val="404592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0" y="6381750"/>
            <a:ext cx="7937500" cy="476250"/>
          </a:xfrm>
          <a:prstGeom prst="roundRect">
            <a:avLst>
              <a:gd name="adj" fmla="val 16667"/>
            </a:avLst>
          </a:prstGeom>
          <a:solidFill>
            <a:srgbClr val="307098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fr-FR"/>
          </a:p>
        </p:txBody>
      </p:sp>
      <p:sp>
        <p:nvSpPr>
          <p:cNvPr id="1027" name="AutoShape 2"/>
          <p:cNvSpPr>
            <a:spLocks noChangeArrowheads="1"/>
          </p:cNvSpPr>
          <p:nvPr/>
        </p:nvSpPr>
        <p:spPr bwMode="auto">
          <a:xfrm rot="10800000">
            <a:off x="2219325" y="1588"/>
            <a:ext cx="6926263" cy="692150"/>
          </a:xfrm>
          <a:prstGeom prst="roundRect">
            <a:avLst>
              <a:gd name="adj" fmla="val 16667"/>
            </a:avLst>
          </a:prstGeom>
          <a:solidFill>
            <a:srgbClr val="307098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nl-NL" altLang="fr-FR" smtClean="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52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084263"/>
            <a:ext cx="777081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Klik om de opmaak van de titeltekst te bewerkenClick to edit Master title style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5638800" y="6492875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r>
              <a:rPr lang="nl-NL"/>
              <a:t>9-02-12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28600" y="6492875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fr-FR"/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Klik om de opmaak van de overzichtstekst te bewerken</a:t>
            </a:r>
          </a:p>
          <a:p>
            <a:pPr lvl="1"/>
            <a:r>
              <a:rPr lang="en-GB" altLang="fr-FR" smtClean="0"/>
              <a:t>Tweede overzichtsniveau</a:t>
            </a:r>
          </a:p>
          <a:p>
            <a:pPr lvl="2"/>
            <a:r>
              <a:rPr lang="en-GB" altLang="fr-FR" smtClean="0"/>
              <a:t>Derde overzichtsniveau</a:t>
            </a:r>
          </a:p>
          <a:p>
            <a:pPr lvl="3"/>
            <a:r>
              <a:rPr lang="en-GB" altLang="fr-FR" smtClean="0"/>
              <a:t>Vierde overzichtsniveau</a:t>
            </a:r>
          </a:p>
          <a:p>
            <a:pPr lvl="4"/>
            <a:r>
              <a:rPr lang="en-GB" altLang="fr-FR" smtClean="0"/>
              <a:t>Vijfde overzichtsniveau</a:t>
            </a:r>
          </a:p>
          <a:p>
            <a:pPr lvl="4"/>
            <a:r>
              <a:rPr lang="en-GB" altLang="fr-FR" smtClean="0"/>
              <a:t>Zesde overzichtsniveau</a:t>
            </a:r>
          </a:p>
          <a:p>
            <a:pPr lvl="4"/>
            <a:r>
              <a:rPr lang="en-GB" altLang="fr-FR" smtClean="0"/>
              <a:t>Zevende overzichtsniveau</a:t>
            </a:r>
          </a:p>
          <a:p>
            <a:pPr lvl="4"/>
            <a:r>
              <a:rPr lang="en-GB" altLang="fr-FR" smtClean="0"/>
              <a:t>Achtste overzichtsniveau</a:t>
            </a:r>
          </a:p>
          <a:p>
            <a:pPr lvl="4"/>
            <a:r>
              <a:rPr lang="en-GB" altLang="fr-FR" smtClean="0"/>
              <a:t>Negende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  <p:sldLayoutId id="2147484222" r:id="rId12"/>
    <p:sldLayoutId id="2147484223" r:id="rId13"/>
  </p:sldLayoutIdLst>
  <p:hf sldNum="0" hdr="0" ftr="0"/>
  <p:txStyles>
    <p:titleStyle>
      <a:lvl1pPr algn="l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charset="0"/>
          <a:ea typeface="ＭＳ Ｐゴシック" charset="0"/>
          <a:cs typeface="ＭＳ Ｐゴシック" charset="0"/>
        </a:defRPr>
      </a:lvl5pPr>
      <a:lvl6pPr marL="2514600" indent="-228600" algn="l" defTabSz="449263" rtl="0" fontAlgn="base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ＭＳ Ｐゴシック" charset="0"/>
          <a:cs typeface="ＭＳ Ｐゴシック" charset="0"/>
        </a:defRPr>
      </a:lvl6pPr>
      <a:lvl7pPr marL="2971800" indent="-228600" algn="l" defTabSz="449263" rtl="0" fontAlgn="base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ＭＳ Ｐゴシック" charset="0"/>
          <a:cs typeface="ＭＳ Ｐゴシック" charset="0"/>
        </a:defRPr>
      </a:lvl7pPr>
      <a:lvl8pPr marL="3429000" indent="-228600" algn="l" defTabSz="449263" rtl="0" fontAlgn="base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ＭＳ Ｐゴシック" charset="0"/>
          <a:cs typeface="ＭＳ Ｐゴシック" charset="0"/>
        </a:defRPr>
      </a:lvl8pPr>
      <a:lvl9pPr marL="3886200" indent="-228600" algn="l" defTabSz="449263" rtl="0" fontAlgn="base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lnSpc>
          <a:spcPct val="10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442913" y="981075"/>
            <a:ext cx="8486775" cy="6953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r>
              <a:rPr lang="en-US" altLang="fr-FR" sz="2400" dirty="0" smtClean="0">
                <a:solidFill>
                  <a:srgbClr val="005BA1"/>
                </a:solidFill>
                <a:latin typeface="Calibri" pitchFamily="34" charset="0"/>
              </a:rPr>
              <a:t>Joint IPE auction implementation and results</a:t>
            </a:r>
            <a:endParaRPr lang="en-GB" altLang="fr-FR" sz="2400" dirty="0" smtClean="0">
              <a:solidFill>
                <a:srgbClr val="005BA1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45488" y="6450013"/>
            <a:ext cx="508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2585D9BC-6B83-4369-89AA-5BA8940BA866}" type="slidenum">
              <a:rPr lang="en-IE" sz="140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pPr algn="r">
                <a:defRPr/>
              </a:pPr>
              <a:t>1</a:t>
            </a:fld>
            <a:endParaRPr lang="en-IE" sz="1400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3076" name="Espace réservé du pied de page 3"/>
          <p:cNvSpPr txBox="1">
            <a:spLocks/>
          </p:cNvSpPr>
          <p:nvPr/>
        </p:nvSpPr>
        <p:spPr bwMode="auto">
          <a:xfrm>
            <a:off x="427038" y="6442075"/>
            <a:ext cx="543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hangingPunct="1"/>
            <a:r>
              <a:rPr lang="en-US" altLang="fr-FR" sz="1400">
                <a:solidFill>
                  <a:schemeClr val="bg1"/>
                </a:solidFill>
                <a:latin typeface="Verdana" charset="0"/>
                <a:cs typeface="Arial" charset="0"/>
              </a:rPr>
              <a:t>SWE IG meeting – 7 April 2014</a:t>
            </a:r>
          </a:p>
          <a:p>
            <a:pPr hangingPunct="1"/>
            <a:endParaRPr lang="en-US" altLang="fr-FR" sz="140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3077" name="Espace réservé du pied de page 3"/>
          <p:cNvSpPr txBox="1">
            <a:spLocks/>
          </p:cNvSpPr>
          <p:nvPr/>
        </p:nvSpPr>
        <p:spPr bwMode="auto">
          <a:xfrm>
            <a:off x="2530475" y="103188"/>
            <a:ext cx="6613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hangingPunct="1"/>
            <a:r>
              <a:rPr lang="en-US" altLang="fr-FR" b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Joint IPE auction</a:t>
            </a:r>
            <a:endParaRPr lang="en-US" altLang="fr-FR" b="1" dirty="0">
              <a:solidFill>
                <a:schemeClr val="bg1"/>
              </a:solidFill>
              <a:latin typeface="Verdana" charset="0"/>
              <a:cs typeface="Arial" charset="0"/>
            </a:endParaRPr>
          </a:p>
          <a:p>
            <a:pPr algn="r" hangingPunct="1"/>
            <a:r>
              <a:rPr lang="en-US" altLang="fr-FR" sz="1400" i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Update on launch of long term coordinated product (CNMC and ERSE)</a:t>
            </a:r>
            <a:endParaRPr lang="en-US" altLang="fr-FR" sz="1400" i="1" dirty="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sz="quarter" idx="10"/>
          </p:nvPr>
        </p:nvSpPr>
        <p:spPr>
          <a:xfrm>
            <a:off x="519113" y="1628775"/>
            <a:ext cx="8080375" cy="4216400"/>
          </a:xfrm>
        </p:spPr>
        <p:txBody>
          <a:bodyPr/>
          <a:lstStyle/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On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800" b="1" u="sng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25</a:t>
            </a:r>
            <a:r>
              <a:rPr lang="en-US" sz="1800" b="1" u="sng" kern="1200" baseline="300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</a:t>
            </a:r>
            <a:r>
              <a:rPr lang="en-US" sz="1800" b="1" u="sng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of March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, 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first joint auction of electricity interconnection capacity between Spain and 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Portugal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took place under a mechanism established in the MIBEL Council of Regulators (CR MIBEL).</a:t>
            </a: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endParaRPr lang="en-US" sz="1800" i="1" kern="1200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This auction is the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first joint assignment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of capacity, following the December auction under the same harmonized rules but only for the Portuguese system. This is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one of the most important harmonization milestones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in MIBEL and the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result of several years of coordinated efforts and work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of both energy regulatory authorities as well as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 long standing harmonization goal of CR MIBEL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.</a:t>
            </a: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IPE auction is fully aligned with European legal and regulatory framework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and constitutes the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first European capacity allocation mechanism based in financial transmission rights (FTR)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, a clear result of the cross-sector integration and cooperation achieved.</a:t>
            </a:r>
            <a:endParaRPr lang="en-GB" sz="1800" kern="1200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442913" y="981075"/>
            <a:ext cx="8486775" cy="6953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r>
              <a:rPr lang="en-US" altLang="fr-FR" sz="2400" dirty="0">
                <a:solidFill>
                  <a:srgbClr val="005BA1"/>
                </a:solidFill>
                <a:latin typeface="Calibri" pitchFamily="34" charset="0"/>
              </a:rPr>
              <a:t>Joint IPE auction implementation and results</a:t>
            </a:r>
            <a:endParaRPr lang="en-GB" altLang="fr-FR" sz="2400" dirty="0" smtClean="0">
              <a:solidFill>
                <a:srgbClr val="005BA1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45488" y="6450013"/>
            <a:ext cx="508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2585D9BC-6B83-4369-89AA-5BA8940BA866}" type="slidenum">
              <a:rPr lang="en-IE" sz="140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pPr algn="r">
                <a:defRPr/>
              </a:pPr>
              <a:t>2</a:t>
            </a:fld>
            <a:endParaRPr lang="en-IE" sz="1400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3076" name="Espace réservé du pied de page 3"/>
          <p:cNvSpPr txBox="1">
            <a:spLocks/>
          </p:cNvSpPr>
          <p:nvPr/>
        </p:nvSpPr>
        <p:spPr bwMode="auto">
          <a:xfrm>
            <a:off x="427038" y="6442075"/>
            <a:ext cx="543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hangingPunct="1"/>
            <a:r>
              <a:rPr lang="en-US" altLang="fr-FR" sz="1400">
                <a:solidFill>
                  <a:schemeClr val="bg1"/>
                </a:solidFill>
                <a:latin typeface="Verdana" charset="0"/>
                <a:cs typeface="Arial" charset="0"/>
              </a:rPr>
              <a:t>SWE IG meeting – 7 April 2014</a:t>
            </a:r>
          </a:p>
          <a:p>
            <a:pPr hangingPunct="1"/>
            <a:endParaRPr lang="en-US" altLang="fr-FR" sz="140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3077" name="Espace réservé du pied de page 3"/>
          <p:cNvSpPr txBox="1">
            <a:spLocks/>
          </p:cNvSpPr>
          <p:nvPr/>
        </p:nvSpPr>
        <p:spPr bwMode="auto">
          <a:xfrm>
            <a:off x="2530475" y="103188"/>
            <a:ext cx="6613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hangingPunct="1"/>
            <a:r>
              <a:rPr lang="en-US" altLang="fr-FR" b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Joint IPE auction</a:t>
            </a:r>
            <a:endParaRPr lang="en-US" altLang="fr-FR" b="1" dirty="0">
              <a:solidFill>
                <a:schemeClr val="bg1"/>
              </a:solidFill>
              <a:latin typeface="Verdana" charset="0"/>
              <a:cs typeface="Arial" charset="0"/>
            </a:endParaRPr>
          </a:p>
          <a:p>
            <a:pPr algn="r" hangingPunct="1"/>
            <a:r>
              <a:rPr lang="en-US" altLang="fr-FR" sz="1400" i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Update on launch of long term coordinated product (CNMC and ERSE)</a:t>
            </a:r>
            <a:endParaRPr lang="en-US" altLang="fr-FR" sz="1400" i="1" dirty="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sz="quarter" idx="10"/>
          </p:nvPr>
        </p:nvSpPr>
        <p:spPr>
          <a:xfrm>
            <a:off x="519113" y="1628775"/>
            <a:ext cx="8080375" cy="4216400"/>
          </a:xfrm>
        </p:spPr>
        <p:txBody>
          <a:bodyPr/>
          <a:lstStyle/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Under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legal framework for electricity interconnection management in each country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, the national regulatory authorities of Spain (CNMC) and Portugal (ERSE) are responsible for setting the harmonized and coordinated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auction and also to confirm the auction results.</a:t>
            </a: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endParaRPr lang="en-US" sz="1800" kern="1200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The auction took place in the derivatives market platform managed by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OMIP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and the clearing is ensured by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OMIClear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clearing house under the specific rules registered by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the Portuguese Securities Commission (CMVM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)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.</a:t>
            </a: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endParaRPr lang="en-US" sz="1800" kern="1200" dirty="0" smtClean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marL="177800" indent="-1778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product auctioned was FTR options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(allowing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market participants to hedge price spreads between the two price areas of MIBEL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- Portugal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and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Spain), with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two specific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capacity allocation contracts:</a:t>
            </a:r>
          </a:p>
          <a:p>
            <a:pPr lvl="1" indent="-3429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+mj-lt"/>
              <a:buAutoNum type="arabicParenR"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Flow from Spain to Portugal: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300 MW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for the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2</a:t>
            </a:r>
            <a:r>
              <a:rPr lang="en-US" sz="1800" b="1" u="sng" kern="1200" baseline="300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nd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Quarter 2014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;</a:t>
            </a:r>
          </a:p>
          <a:p>
            <a:pPr lvl="1" indent="-3429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+mj-lt"/>
              <a:buAutoNum type="arabicParenR"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Flow from Portugal to Spain: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300 MW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for the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2</a:t>
            </a:r>
            <a:r>
              <a:rPr lang="en-US" sz="1800" b="1" u="sng" kern="1200" baseline="300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nd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Quarter 2014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.</a:t>
            </a:r>
          </a:p>
          <a:p>
            <a:pPr marL="0" indent="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None/>
              <a:defRPr/>
            </a:pPr>
            <a:endParaRPr lang="en-US" sz="1800" i="1" kern="1200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70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"/>
          <p:cNvSpPr>
            <a:spLocks noGrp="1"/>
          </p:cNvSpPr>
          <p:nvPr>
            <p:ph type="title"/>
          </p:nvPr>
        </p:nvSpPr>
        <p:spPr>
          <a:xfrm>
            <a:off x="442913" y="981075"/>
            <a:ext cx="8486775" cy="6953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r>
              <a:rPr lang="en-US" altLang="fr-FR" sz="2400" dirty="0">
                <a:solidFill>
                  <a:srgbClr val="005BA1"/>
                </a:solidFill>
                <a:latin typeface="Calibri" pitchFamily="34" charset="0"/>
              </a:rPr>
              <a:t>Joint IPE auction implementation and results</a:t>
            </a:r>
            <a:endParaRPr lang="en-GB" altLang="fr-FR" sz="2400" dirty="0" smtClean="0">
              <a:solidFill>
                <a:srgbClr val="005BA1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45488" y="6450013"/>
            <a:ext cx="508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2585D9BC-6B83-4369-89AA-5BA8940BA866}" type="slidenum">
              <a:rPr lang="en-IE" sz="140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pPr algn="r">
                <a:defRPr/>
              </a:pPr>
              <a:t>3</a:t>
            </a:fld>
            <a:endParaRPr lang="en-IE" sz="1400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3076" name="Espace réservé du pied de page 3"/>
          <p:cNvSpPr txBox="1">
            <a:spLocks/>
          </p:cNvSpPr>
          <p:nvPr/>
        </p:nvSpPr>
        <p:spPr bwMode="auto">
          <a:xfrm>
            <a:off x="427038" y="6442075"/>
            <a:ext cx="543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hangingPunct="1"/>
            <a:r>
              <a:rPr lang="en-US" altLang="fr-FR" sz="1400">
                <a:solidFill>
                  <a:schemeClr val="bg1"/>
                </a:solidFill>
                <a:latin typeface="Verdana" charset="0"/>
                <a:cs typeface="Arial" charset="0"/>
              </a:rPr>
              <a:t>SWE IG meeting – 7 April 2014</a:t>
            </a:r>
          </a:p>
          <a:p>
            <a:pPr hangingPunct="1"/>
            <a:endParaRPr lang="en-US" altLang="fr-FR" sz="140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3077" name="Espace réservé du pied de page 3"/>
          <p:cNvSpPr txBox="1">
            <a:spLocks/>
          </p:cNvSpPr>
          <p:nvPr/>
        </p:nvSpPr>
        <p:spPr bwMode="auto">
          <a:xfrm>
            <a:off x="2530475" y="103188"/>
            <a:ext cx="6613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hangingPunct="1"/>
            <a:r>
              <a:rPr lang="en-US" altLang="fr-FR" b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Joint IPE auction</a:t>
            </a:r>
            <a:endParaRPr lang="en-US" altLang="fr-FR" b="1" dirty="0">
              <a:solidFill>
                <a:schemeClr val="bg1"/>
              </a:solidFill>
              <a:latin typeface="Verdana" charset="0"/>
              <a:cs typeface="Arial" charset="0"/>
            </a:endParaRPr>
          </a:p>
          <a:p>
            <a:pPr algn="r" hangingPunct="1"/>
            <a:r>
              <a:rPr lang="en-US" altLang="fr-FR" sz="1400" i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Update on launch of long term coordinated product (CNMC and ERSE)</a:t>
            </a:r>
            <a:endParaRPr lang="en-US" altLang="fr-FR" sz="1400" i="1" dirty="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sz="quarter" idx="10"/>
          </p:nvPr>
        </p:nvSpPr>
        <p:spPr>
          <a:xfrm>
            <a:off x="519113" y="1628775"/>
            <a:ext cx="8080375" cy="4216400"/>
          </a:xfrm>
        </p:spPr>
        <p:txBody>
          <a:bodyPr/>
          <a:lstStyle/>
          <a:p>
            <a:pPr marL="177800" indent="-1778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primary issuers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in the auction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were the 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TSOs from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Spain (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REE)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and Portugal (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REN)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, each one with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50% of the total auctioned capacity in each </a:t>
            </a:r>
            <a:r>
              <a:rPr lang="en-US" sz="1800" b="1" u="sng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interconnection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flow (150 MW)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.</a:t>
            </a:r>
          </a:p>
          <a:p>
            <a:pPr marL="177800" indent="-1778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endParaRPr lang="en-US" sz="1800" kern="1200" dirty="0" smtClean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marL="177800" indent="-1778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10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market 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participants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attended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auction,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7 of those </a:t>
            </a:r>
            <a:r>
              <a:rPr lang="en-US" sz="1800" b="1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were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assigned FTR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contracts in each product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.</a:t>
            </a:r>
          </a:p>
          <a:p>
            <a:pPr marL="177800" indent="-1778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endParaRPr lang="en-US" sz="1800" kern="1200" dirty="0" smtClean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marL="177800" indent="-1778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The results of the auction was:</a:t>
            </a:r>
          </a:p>
          <a:p>
            <a:pPr lvl="1" indent="-3429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+mj-lt"/>
              <a:buAutoNum type="arabicParenR"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Flow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from Spain to Portugal (FTR P-E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):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100% </a:t>
            </a:r>
            <a:r>
              <a:rPr lang="en-US" sz="1800" b="1" u="sng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of capacity rights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auctioned were </a:t>
            </a:r>
            <a:r>
              <a:rPr lang="en-US" sz="1800" b="1" u="sng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assigned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, at a price of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0,15 €/MW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. </a:t>
            </a:r>
            <a:endParaRPr lang="en-US" sz="1800" kern="1200" dirty="0" smtClean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lvl="1" indent="-342900" algn="just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+mj-lt"/>
              <a:buAutoNum type="arabicParenR"/>
              <a:defRPr/>
            </a:pP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low 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from Portugal to Spain (FTR E-P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):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100% </a:t>
            </a:r>
            <a:r>
              <a:rPr lang="en-US" sz="1800" b="1" u="sng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of capacity rights </a:t>
            </a:r>
            <a:r>
              <a:rPr lang="en-US" sz="1800" b="1" u="sng" kern="1200" dirty="0" smtClean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auctioned were </a:t>
            </a:r>
            <a:r>
              <a:rPr lang="en-US" sz="1800" b="1" u="sng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assigned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 at a price of </a:t>
            </a:r>
            <a:r>
              <a:rPr lang="en-US" sz="1800" b="1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0,21 €/MW</a:t>
            </a:r>
            <a:r>
              <a:rPr lang="en-US" sz="1800" kern="1200" dirty="0">
                <a:solidFill>
                  <a:schemeClr val="tx1"/>
                </a:solidFill>
                <a:latin typeface="Calibri" panose="020F0502020204030204" pitchFamily="34" charset="0"/>
                <a:cs typeface="Arial" charset="0"/>
              </a:rPr>
              <a:t>.</a:t>
            </a:r>
            <a:endParaRPr lang="en-US" sz="1800" kern="1200" dirty="0" smtClean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endParaRPr lang="en-US" sz="1800" i="1" kern="1200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  <a:p>
            <a:pPr marL="177800" indent="-177800" defTabSz="457200" eaLnBrk="1" hangingPunct="1">
              <a:lnSpc>
                <a:spcPts val="1800"/>
              </a:lnSpc>
              <a:spcBef>
                <a:spcPts val="0"/>
              </a:spcBef>
              <a:buClr>
                <a:srgbClr val="307098"/>
              </a:buClr>
              <a:buSzPct val="120000"/>
              <a:buFont typeface="Arial" pitchFamily="34" charset="0"/>
              <a:buChar char="•"/>
              <a:defRPr/>
            </a:pPr>
            <a:endParaRPr lang="en-US" sz="1800" i="1" kern="1200" dirty="0">
              <a:solidFill>
                <a:schemeClr val="tx1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65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F67099C586824A8885EF988B0910EF" ma:contentTypeVersion="21" ma:contentTypeDescription="Create a new document." ma:contentTypeScope="" ma:versionID="27ce5b2309c4f9daa59aa9009b05eaf0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ACER-2015-01028</_dlc_DocId>
    <_dlc_DocIdUrl xmlns="985daa2e-53d8-4475-82b8-9c7d25324e34">
      <Url>http://extranet.acer.europa.eu/en/Electricity/Regional_initiatives/Meetings/15th%20SWE%20IG%20meeting/_layouts/DocIdRedir.aspx?ID=ACER-2015-01028</Url>
      <Description>ACER-2015-01028</Description>
    </_dlc_DocIdUrl>
    <ACER_Abstract xmlns="985daa2e-53d8-4475-82b8-9c7d25324e34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2B6741-120F-49F0-8C5E-1CD09FCF8460}"/>
</file>

<file path=customXml/itemProps2.xml><?xml version="1.0" encoding="utf-8"?>
<ds:datastoreItem xmlns:ds="http://schemas.openxmlformats.org/officeDocument/2006/customXml" ds:itemID="{6E6C5A17-1806-4EF1-ABA7-B8A82D8F847E}"/>
</file>

<file path=customXml/itemProps3.xml><?xml version="1.0" encoding="utf-8"?>
<ds:datastoreItem xmlns:ds="http://schemas.openxmlformats.org/officeDocument/2006/customXml" ds:itemID="{9A79DF55-C1F3-4B0A-9C66-FA4437FFE80C}"/>
</file>

<file path=customXml/itemProps4.xml><?xml version="1.0" encoding="utf-8"?>
<ds:datastoreItem xmlns:ds="http://schemas.openxmlformats.org/officeDocument/2006/customXml" ds:itemID="{58651E5C-C9E2-4A9D-BD97-625CBA65AD62}"/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479</Words>
  <Application>Microsoft Office PowerPoint</Application>
  <PresentationFormat>Presentación en pantalla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Office-thema</vt:lpstr>
      <vt:lpstr>Joint IPE auction implementation and results</vt:lpstr>
      <vt:lpstr>Joint IPE auction implementation and results</vt:lpstr>
      <vt:lpstr>Joint IPE auction implementation and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Guidelines  &amp;  Network Codes</dc:title>
  <dc:creator>Marie Montigny</dc:creator>
  <cp:lastModifiedBy>Rodrigo Escobar</cp:lastModifiedBy>
  <cp:revision>166</cp:revision>
  <cp:lastPrinted>1601-01-01T00:00:00Z</cp:lastPrinted>
  <dcterms:created xsi:type="dcterms:W3CDTF">1601-01-01T00:00:00Z</dcterms:created>
  <dcterms:modified xsi:type="dcterms:W3CDTF">2014-04-04T08:45:22Z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0x01010097F67099C586824A8885EF988B0910EF</vt:lpwstr>
  </property>
  <property fmtid="{D5CDD505-2E9C-101B-9397-08002B2CF9AE}" pid="3" name="_dlc_DocIdItemGuid">
    <vt:lpwstr>0e47c3cd-2fec-45de-9a15-a1022e9dc853</vt:lpwstr>
  </property>
</Properties>
</file>